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318" r:id="rId3"/>
    <p:sldId id="320" r:id="rId4"/>
    <p:sldId id="321" r:id="rId5"/>
    <p:sldId id="313" r:id="rId6"/>
    <p:sldId id="322" r:id="rId7"/>
    <p:sldId id="314" r:id="rId8"/>
    <p:sldId id="315" r:id="rId9"/>
    <p:sldId id="317" r:id="rId10"/>
    <p:sldId id="31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FF33"/>
    <a:srgbClr val="0048B2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Bill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/>
          </c:spPr>
          <c:cat>
            <c:strRef>
              <c:f>Sheet1!$A$2:$A$7</c:f>
              <c:strCache>
                <c:ptCount val="6"/>
                <c:pt idx="0">
                  <c:v>Sept</c:v>
                </c:pt>
                <c:pt idx="1">
                  <c:v>Oct</c:v>
                </c:pt>
                <c:pt idx="2">
                  <c:v>Nov</c:v>
                </c:pt>
                <c:pt idx="3">
                  <c:v>Dec</c:v>
                </c:pt>
                <c:pt idx="4">
                  <c:v>Jan</c:v>
                </c:pt>
                <c:pt idx="5">
                  <c:v>Feb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80</c:v>
                </c:pt>
                <c:pt idx="1">
                  <c:v>87</c:v>
                </c:pt>
                <c:pt idx="2">
                  <c:v>125</c:v>
                </c:pt>
                <c:pt idx="3">
                  <c:v>150</c:v>
                </c:pt>
                <c:pt idx="4">
                  <c:v>147</c:v>
                </c:pt>
                <c:pt idx="5">
                  <c:v>143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Savings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Sept</c:v>
                </c:pt>
                <c:pt idx="1">
                  <c:v>Oct</c:v>
                </c:pt>
                <c:pt idx="2">
                  <c:v>Nov</c:v>
                </c:pt>
                <c:pt idx="3">
                  <c:v>Dec</c:v>
                </c:pt>
                <c:pt idx="4">
                  <c:v>Jan</c:v>
                </c:pt>
                <c:pt idx="5">
                  <c:v>Feb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15.225</c:v>
                </c:pt>
                <c:pt idx="2">
                  <c:v>21.875</c:v>
                </c:pt>
                <c:pt idx="3">
                  <c:v>26.25</c:v>
                </c:pt>
                <c:pt idx="4">
                  <c:v>25.724999999999987</c:v>
                </c:pt>
                <c:pt idx="5">
                  <c:v>25.024999999999999</c:v>
                </c:pt>
              </c:numCache>
            </c:numRef>
          </c:val>
        </c:ser>
        <c:gapWidth val="43"/>
        <c:overlap val="100"/>
        <c:axId val="114031616"/>
        <c:axId val="106636032"/>
      </c:barChart>
      <c:catAx>
        <c:axId val="114031616"/>
        <c:scaling>
          <c:orientation val="minMax"/>
        </c:scaling>
        <c:axPos val="b"/>
        <c:numFmt formatCode="m/d/yyyy" sourceLinked="1"/>
        <c:tickLblPos val="nextTo"/>
        <c:crossAx val="106636032"/>
        <c:crosses val="autoZero"/>
        <c:auto val="1"/>
        <c:lblAlgn val="ctr"/>
        <c:lblOffset val="100"/>
      </c:catAx>
      <c:valAx>
        <c:axId val="106636032"/>
        <c:scaling>
          <c:orientation val="minMax"/>
        </c:scaling>
        <c:axPos val="l"/>
        <c:majorGridlines/>
        <c:numFmt formatCode="General" sourceLinked="1"/>
        <c:tickLblPos val="nextTo"/>
        <c:crossAx val="114031616"/>
        <c:crosses val="autoZero"/>
        <c:crossBetween val="between"/>
      </c:valAx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1640DA15-1411-4210-8B8A-79E448630C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 descr="Env_EE_title_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3813"/>
            <a:ext cx="9144000" cy="6907213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419600"/>
            <a:ext cx="77724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800725"/>
            <a:ext cx="7772400" cy="6000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534150"/>
            <a:ext cx="2133600" cy="3222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534150"/>
            <a:ext cx="2895600" cy="3222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534150"/>
            <a:ext cx="2133600" cy="322263"/>
          </a:xfrm>
        </p:spPr>
        <p:txBody>
          <a:bodyPr/>
          <a:lstStyle>
            <a:lvl1pPr>
              <a:defRPr/>
            </a:lvl1pPr>
          </a:lstStyle>
          <a:p>
            <a:fld id="{9FF45694-39F8-464E-9142-0E49AB5542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3F3A9-3373-4F26-9560-28EB3715E4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1717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609600"/>
            <a:ext cx="63627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AC8A1-919E-43C1-A0D2-D947B303C9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E3177-A39B-42E3-9A8C-14C3DDDEEC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DB8C3-126D-4476-BA43-B6D9A369E6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493838"/>
            <a:ext cx="4267200" cy="4983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93838"/>
            <a:ext cx="4267200" cy="4983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1BC82-1FBD-4153-AF25-6F4DAE03D6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CFDED-6995-4C09-88D2-04BF24912F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E88C3-334F-4F99-874D-B289AF76CE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0F01B-CF52-418C-91D6-A36AD7DEAA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8C723-1731-41FB-8E44-B6BD78A339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F4D38-D356-4D1B-8897-73542F9FA8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Env_EE_slide_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23813"/>
            <a:ext cx="9144000" cy="6907213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609600"/>
            <a:ext cx="8686800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93838"/>
            <a:ext cx="8686800" cy="498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34150"/>
            <a:ext cx="21336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34150"/>
            <a:ext cx="28956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5722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F76C83-80E7-49FC-92B2-3BD83C97C11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9pPr>
    </p:titleStyle>
    <p:bodyStyle>
      <a:lvl1pPr marL="227013" indent="-227013" algn="l" rtl="0" fontAlgn="base">
        <a:lnSpc>
          <a:spcPct val="85000"/>
        </a:lnSpc>
        <a:spcBef>
          <a:spcPct val="25000"/>
        </a:spcBef>
        <a:spcAft>
          <a:spcPct val="0"/>
        </a:spcAft>
        <a:buClr>
          <a:srgbClr val="66FF33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30188" algn="l" rtl="0" fontAlgn="base">
        <a:lnSpc>
          <a:spcPct val="85000"/>
        </a:lnSpc>
        <a:spcBef>
          <a:spcPct val="25000"/>
        </a:spcBef>
        <a:spcAft>
          <a:spcPct val="0"/>
        </a:spcAft>
        <a:buClr>
          <a:srgbClr val="66FF33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914400" indent="-228600" algn="l" rtl="0" fontAlgn="base">
        <a:lnSpc>
          <a:spcPct val="85000"/>
        </a:lnSpc>
        <a:spcBef>
          <a:spcPct val="25000"/>
        </a:spcBef>
        <a:spcAft>
          <a:spcPct val="0"/>
        </a:spcAft>
        <a:buClr>
          <a:srgbClr val="66FF33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85000"/>
        </a:lnSpc>
        <a:spcBef>
          <a:spcPct val="2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85000"/>
        </a:lnSpc>
        <a:spcBef>
          <a:spcPct val="25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85000"/>
        </a:lnSpc>
        <a:spcBef>
          <a:spcPct val="25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25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25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25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imgres?imgurl=http://frogandprincess.files.wordpress.com/2009/04/solar_cells_panels_pv_array_monocrystaline.jpg&amp;imgrefurl=http://frogandprincess.wordpress.com/2009/04/16/a-to-z-on-going-green/&amp;usg=__fpfZRe3Q_tDkfTpoRXwGegpf6LA=&amp;h=415&amp;w=492&amp;sz=24&amp;hl=en&amp;start=1&amp;um=1&amp;itbs=1&amp;tbnid=58yzEhcExEGGmM:&amp;tbnh=110&amp;tbnw=130&amp;prev=/images?q=solar&amp;um=1&amp;hl=en&amp;tbs=isch:1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4495800"/>
            <a:ext cx="8610600" cy="914400"/>
          </a:xfrm>
        </p:spPr>
        <p:txBody>
          <a:bodyPr/>
          <a:lstStyle/>
          <a:p>
            <a:pPr algn="ctr"/>
            <a:r>
              <a:rPr lang="en-US" sz="3200" dirty="0" smtClean="0"/>
              <a:t>Distribution Impact: Customer and the Utility</a:t>
            </a:r>
            <a:endParaRPr lang="en-US" sz="32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562600"/>
            <a:ext cx="7772400" cy="1066800"/>
          </a:xfrm>
        </p:spPr>
        <p:txBody>
          <a:bodyPr/>
          <a:lstStyle/>
          <a:p>
            <a:pPr algn="ctr">
              <a:lnSpc>
                <a:spcPct val="65000"/>
              </a:lnSpc>
            </a:pPr>
            <a:r>
              <a:rPr lang="en-US" b="1" dirty="0" smtClean="0"/>
              <a:t>By Steve Hinkel</a:t>
            </a:r>
            <a:endParaRPr lang="en-US" sz="1600" b="1" dirty="0" smtClean="0"/>
          </a:p>
          <a:p>
            <a:pPr algn="ctr">
              <a:lnSpc>
                <a:spcPct val="65000"/>
              </a:lnSpc>
            </a:pPr>
            <a:r>
              <a:rPr lang="en-US" sz="1800" b="1" dirty="0" smtClean="0"/>
              <a:t>May 2010</a:t>
            </a:r>
          </a:p>
          <a:p>
            <a:pPr algn="ctr">
              <a:lnSpc>
                <a:spcPct val="65000"/>
              </a:lnSpc>
            </a:pPr>
            <a:r>
              <a:rPr lang="en-US" sz="1800" b="1" dirty="0" smtClean="0"/>
              <a:t>Columbus, OH</a:t>
            </a:r>
            <a:endParaRPr 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0F01B-CF52-418C-91D6-A36AD7DEAA1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07138" y="89058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Hurdles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288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27013" marR="0" lvl="0" indent="-227013" algn="l" defTabSz="914400" rtl="0" eaLnBrk="1" fontAlgn="base" latinLnBrk="0" hangingPunct="1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66FF3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“Technology Treadmill”</a:t>
            </a:r>
          </a:p>
          <a:p>
            <a:pPr marL="227013" marR="0" lvl="0" indent="-227013" algn="l" defTabSz="914400" rtl="0" eaLnBrk="1" fontAlgn="base" latinLnBrk="0" hangingPunct="1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66FF3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Consumer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Perceptions</a:t>
            </a:r>
          </a:p>
          <a:p>
            <a:pPr marL="684213" lvl="1" indent="-227013">
              <a:lnSpc>
                <a:spcPct val="85000"/>
              </a:lnSpc>
              <a:spcBef>
                <a:spcPct val="25000"/>
              </a:spcBef>
              <a:buClr>
                <a:srgbClr val="66FF33"/>
              </a:buClr>
              <a:buFont typeface="Wingdings" pitchFamily="2" charset="2"/>
              <a:buChar char="§"/>
            </a:pPr>
            <a:r>
              <a:rPr lang="en-US" sz="2400" kern="0" dirty="0" smtClean="0"/>
              <a:t>Energy management is foreign</a:t>
            </a:r>
          </a:p>
          <a:p>
            <a:pPr marL="684213" lvl="1" indent="-227013">
              <a:lnSpc>
                <a:spcPct val="85000"/>
              </a:lnSpc>
              <a:spcBef>
                <a:spcPct val="25000"/>
              </a:spcBef>
              <a:buClr>
                <a:srgbClr val="66FF33"/>
              </a:buClr>
              <a:buFont typeface="Wingdings" pitchFamily="2" charset="2"/>
              <a:buChar char="§"/>
            </a:pPr>
            <a:r>
              <a:rPr lang="en-US" sz="2400" kern="0" dirty="0" smtClean="0"/>
              <a:t>“Big Brother”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7013" marR="0" lvl="0" indent="-227013" algn="l" defTabSz="914400" rtl="0" eaLnBrk="1" fontAlgn="base" latinLnBrk="0" hangingPunct="1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66FF3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Regulatory Landscape</a:t>
            </a:r>
          </a:p>
          <a:p>
            <a:pPr marL="571500" marR="0" lvl="1" indent="-230188" algn="l" defTabSz="914400" rtl="0" eaLnBrk="1" fontAlgn="base" latinLnBrk="0" hangingPunct="1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66FF3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Utility compensation model = Save a Watt</a:t>
            </a:r>
          </a:p>
          <a:p>
            <a:pPr marL="571500" marR="0" lvl="1" indent="-230188" algn="l" defTabSz="914400" rtl="0" eaLnBrk="1" fontAlgn="base" latinLnBrk="0" hangingPunct="1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66FF3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NIBY</a:t>
            </a:r>
          </a:p>
          <a:p>
            <a:pPr marL="571500" marR="0" lvl="1" indent="-230188" algn="l" defTabSz="914400" rtl="0" eaLnBrk="1" fontAlgn="base" latinLnBrk="0" hangingPunct="1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66FF33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2000" kern="0" dirty="0" smtClean="0">
                <a:latin typeface="+mn-lt"/>
              </a:rPr>
              <a:t>Menu of options</a:t>
            </a:r>
          </a:p>
          <a:p>
            <a:pPr marL="571500" marR="0" lvl="1" indent="-230188" algn="l" defTabSz="914400" rtl="0" eaLnBrk="1" fontAlgn="base" latinLnBrk="0" hangingPunct="1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66FF3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Simpler bill/cost structure</a:t>
            </a:r>
          </a:p>
          <a:p>
            <a:pPr marL="227013" marR="0" lvl="0" indent="-227013" algn="l" defTabSz="914400" rtl="0" eaLnBrk="1" fontAlgn="base" latinLnBrk="0" hangingPunct="1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66FF3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3" descr="C:\Documents and Settings\t95280\Local Settings\Temporary Internet Files\Content.IE5\GTABG9AF\MCj0409915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505200"/>
            <a:ext cx="2688462" cy="2660650"/>
          </a:xfrm>
          <a:prstGeom prst="rect">
            <a:avLst/>
          </a:prstGeom>
          <a:noFill/>
        </p:spPr>
      </p:pic>
      <p:pic>
        <p:nvPicPr>
          <p:cNvPr id="6" name="Picture 2" descr="C:\Documents and Settings\t95280\Local Settings\Temporary Internet Files\Content.IE5\17BF25RM\MC900432553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572286"/>
            <a:ext cx="2285714" cy="2285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15962"/>
            <a:ext cx="8686800" cy="808038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6781800" cy="4983162"/>
          </a:xfrm>
        </p:spPr>
        <p:txBody>
          <a:bodyPr/>
          <a:lstStyle/>
          <a:p>
            <a:r>
              <a:rPr lang="en-US" dirty="0" smtClean="0"/>
              <a:t>Level set </a:t>
            </a:r>
            <a:r>
              <a:rPr lang="en-US" dirty="0" smtClean="0"/>
              <a:t>existing distribution network</a:t>
            </a:r>
          </a:p>
          <a:p>
            <a:r>
              <a:rPr lang="en-US" dirty="0" smtClean="0"/>
              <a:t>“Future” distribution network</a:t>
            </a:r>
          </a:p>
          <a:p>
            <a:r>
              <a:rPr lang="en-US" dirty="0" smtClean="0"/>
              <a:t>Customer experience</a:t>
            </a:r>
            <a:endParaRPr lang="en-US" i="1" dirty="0" smtClean="0"/>
          </a:p>
          <a:p>
            <a:r>
              <a:rPr lang="en-US" dirty="0" smtClean="0"/>
              <a:t>Q/A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3177-A39B-42E3-9A8C-14C3DDDEEC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set </a:t>
            </a:r>
            <a:r>
              <a:rPr lang="en-US" dirty="0" smtClean="0"/>
              <a:t>existing distribution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2239962"/>
          </a:xfrm>
        </p:spPr>
        <p:txBody>
          <a:bodyPr/>
          <a:lstStyle/>
          <a:p>
            <a:r>
              <a:rPr lang="en-US" dirty="0" smtClean="0"/>
              <a:t>What is the distribution network?</a:t>
            </a:r>
          </a:p>
          <a:p>
            <a:pPr lvl="0"/>
            <a:r>
              <a:rPr lang="en-US" dirty="0" smtClean="0"/>
              <a:t>How smart is the current version?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3177-A39B-42E3-9A8C-14C3DDDEECB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8" name="Picture 4" descr="http://static.howstuffworks.com/gif/power-transmissi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095500"/>
            <a:ext cx="6350000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“Future” Distribution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Plethora sensors</a:t>
            </a:r>
          </a:p>
          <a:p>
            <a:r>
              <a:rPr lang="en-US" dirty="0" smtClean="0"/>
              <a:t>Intelligent equipment</a:t>
            </a:r>
          </a:p>
          <a:p>
            <a:r>
              <a:rPr lang="en-US" dirty="0" smtClean="0"/>
              <a:t>Renewable integration</a:t>
            </a:r>
          </a:p>
          <a:p>
            <a:r>
              <a:rPr lang="en-US" dirty="0" smtClean="0"/>
              <a:t>Health monitoring</a:t>
            </a:r>
          </a:p>
          <a:p>
            <a:r>
              <a:rPr lang="en-US" dirty="0" smtClean="0"/>
              <a:t>Self Healing equipment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3177-A39B-42E3-9A8C-14C3DDDEECB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 descr="Tollgrade M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990600"/>
            <a:ext cx="1295400" cy="1334655"/>
          </a:xfrm>
          <a:prstGeom prst="rect">
            <a:avLst/>
          </a:prstGeom>
        </p:spPr>
      </p:pic>
      <p:pic>
        <p:nvPicPr>
          <p:cNvPr id="2050" name="Picture 2" descr="IntelliCAP PLUS® Automatic Capacitor Contr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1676400"/>
            <a:ext cx="1724025" cy="1619251"/>
          </a:xfrm>
          <a:prstGeom prst="rect">
            <a:avLst/>
          </a:prstGeom>
          <a:noFill/>
        </p:spPr>
      </p:pic>
      <p:pic>
        <p:nvPicPr>
          <p:cNvPr id="2052" name="Picture 4" descr="IntelliRupter® PulseClos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4267200"/>
            <a:ext cx="1905000" cy="1847851"/>
          </a:xfrm>
          <a:prstGeom prst="rect">
            <a:avLst/>
          </a:prstGeom>
          <a:noFill/>
        </p:spPr>
      </p:pic>
      <p:grpSp>
        <p:nvGrpSpPr>
          <p:cNvPr id="12" name="Group 11"/>
          <p:cNvGrpSpPr/>
          <p:nvPr/>
        </p:nvGrpSpPr>
        <p:grpSpPr>
          <a:xfrm>
            <a:off x="3962400" y="2895600"/>
            <a:ext cx="2983923" cy="2266951"/>
            <a:chOff x="3962400" y="2895600"/>
            <a:chExt cx="2983923" cy="2266951"/>
          </a:xfrm>
        </p:grpSpPr>
        <p:pic>
          <p:nvPicPr>
            <p:cNvPr id="10" name="Picture 9" descr="Windmill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62400" y="2895600"/>
              <a:ext cx="1526420" cy="1866900"/>
            </a:xfrm>
            <a:prstGeom prst="rect">
              <a:avLst/>
            </a:prstGeom>
          </p:spPr>
        </p:pic>
        <p:pic>
          <p:nvPicPr>
            <p:cNvPr id="2054" name="Picture 6" descr="http://t3.gstatic.com/images?q=tbn:58yzEhcExEGGmM:http://frogandprincess.files.wordpress.com/2009/04/solar_cells_panels_pv_array_monocrystaline.jpg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257800" y="3733800"/>
              <a:ext cx="1688523" cy="1428751"/>
            </a:xfrm>
            <a:prstGeom prst="rect">
              <a:avLst/>
            </a:prstGeom>
            <a:noFill/>
          </p:spPr>
        </p:pic>
      </p:grpSp>
      <p:pic>
        <p:nvPicPr>
          <p:cNvPr id="2058" name="Picture 10" descr="BankGuard PLUS® Controls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71800" y="5334000"/>
            <a:ext cx="2190750" cy="10477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0F01B-CF52-418C-91D6-A36AD7DEAA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28600" y="83820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Customer Experience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066800" y="1447800"/>
            <a:ext cx="6629400" cy="4802886"/>
            <a:chOff x="1066800" y="1905000"/>
            <a:chExt cx="6629400" cy="4802886"/>
          </a:xfrm>
        </p:grpSpPr>
        <p:pic>
          <p:nvPicPr>
            <p:cNvPr id="4" name="Picture 4" descr="http://www.outdoor-wood-furnace-boiler.com/images/house-cutaway-wood-furnace_med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800" y="2133600"/>
              <a:ext cx="6629400" cy="4574286"/>
            </a:xfrm>
            <a:prstGeom prst="rect">
              <a:avLst/>
            </a:prstGeom>
            <a:noFill/>
          </p:spPr>
        </p:pic>
        <p:grpSp>
          <p:nvGrpSpPr>
            <p:cNvPr id="6" name="Group 28"/>
            <p:cNvGrpSpPr/>
            <p:nvPr/>
          </p:nvGrpSpPr>
          <p:grpSpPr>
            <a:xfrm>
              <a:off x="3200400" y="2667000"/>
              <a:ext cx="1906588" cy="609600"/>
              <a:chOff x="3427412" y="2133600"/>
              <a:chExt cx="1906588" cy="609600"/>
            </a:xfrm>
          </p:grpSpPr>
          <p:sp>
            <p:nvSpPr>
              <p:cNvPr id="7" name="Cube 6"/>
              <p:cNvSpPr/>
              <p:nvPr/>
            </p:nvSpPr>
            <p:spPr>
              <a:xfrm>
                <a:off x="3429000" y="2133600"/>
                <a:ext cx="1905000" cy="609600"/>
              </a:xfrm>
              <a:prstGeom prst="cube">
                <a:avLst>
                  <a:gd name="adj" fmla="val 5810"/>
                </a:avLst>
              </a:prstGeom>
              <a:gradFill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 rot="5400000">
                <a:off x="4686300" y="2399506"/>
                <a:ext cx="5334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rot="5400000">
                <a:off x="4306094" y="2399506"/>
                <a:ext cx="5334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5400000">
                <a:off x="3923505" y="2399506"/>
                <a:ext cx="5334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rot="5400000">
                <a:off x="3542505" y="2399506"/>
                <a:ext cx="5334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5400000">
                <a:off x="3161506" y="2399506"/>
                <a:ext cx="5334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3" name="Picture 7" descr="C:\Documents and Settings\t95280\Local Settings\Temporary Internet Files\Content.IE5\YJ0ZEDWN\MCj02808140000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76800" y="1905000"/>
              <a:ext cx="609600" cy="1271258"/>
            </a:xfrm>
            <a:prstGeom prst="rect">
              <a:avLst/>
            </a:prstGeom>
            <a:noFill/>
          </p:spPr>
        </p:pic>
      </p:grpSp>
      <p:sp>
        <p:nvSpPr>
          <p:cNvPr id="14" name="Rounded Rectangular Callout 13"/>
          <p:cNvSpPr/>
          <p:nvPr/>
        </p:nvSpPr>
        <p:spPr>
          <a:xfrm>
            <a:off x="76200" y="1600200"/>
            <a:ext cx="1905000" cy="914399"/>
          </a:xfrm>
          <a:prstGeom prst="wedgeRoundRectCallout">
            <a:avLst>
              <a:gd name="adj1" fmla="val 167309"/>
              <a:gd name="adj2" fmla="val 64889"/>
              <a:gd name="adj3" fmla="val 16667"/>
            </a:avLst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Renewable Integration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457200" y="5029200"/>
            <a:ext cx="1905000" cy="914399"/>
          </a:xfrm>
          <a:prstGeom prst="wedgeRoundRectCallout">
            <a:avLst>
              <a:gd name="adj1" fmla="val 79117"/>
              <a:gd name="adj2" fmla="val -4763"/>
              <a:gd name="adj3" fmla="val 16667"/>
            </a:avLst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Vehicle Electrification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7086600" y="3733800"/>
            <a:ext cx="1905000" cy="914399"/>
          </a:xfrm>
          <a:prstGeom prst="wedgeRoundRectCallout">
            <a:avLst>
              <a:gd name="adj1" fmla="val -66959"/>
              <a:gd name="adj2" fmla="val 127575"/>
              <a:gd name="adj3" fmla="val 16667"/>
            </a:avLst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Storage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2743200" y="5867400"/>
            <a:ext cx="1905000" cy="914399"/>
          </a:xfrm>
          <a:prstGeom prst="wedgeRoundRectCallout">
            <a:avLst>
              <a:gd name="adj1" fmla="val 55549"/>
              <a:gd name="adj2" fmla="val -85859"/>
              <a:gd name="adj3" fmla="val 16667"/>
            </a:avLst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Appliances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6172200" y="5867400"/>
            <a:ext cx="1905000" cy="914399"/>
          </a:xfrm>
          <a:prstGeom prst="wedgeRoundRectCallout">
            <a:avLst>
              <a:gd name="adj1" fmla="val -51197"/>
              <a:gd name="adj2" fmla="val -94813"/>
              <a:gd name="adj3" fmla="val 16667"/>
            </a:avLst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HVAC Integration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6629400" y="1981200"/>
            <a:ext cx="1905000" cy="914399"/>
          </a:xfrm>
          <a:prstGeom prst="wedgeRoundRectCallout">
            <a:avLst>
              <a:gd name="adj1" fmla="val -99148"/>
              <a:gd name="adj2" fmla="val 218122"/>
              <a:gd name="adj3" fmla="val 16667"/>
            </a:avLst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Master Controller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152400" y="2743200"/>
            <a:ext cx="1905000" cy="914399"/>
          </a:xfrm>
          <a:prstGeom prst="wedgeRoundRectCallout">
            <a:avLst>
              <a:gd name="adj1" fmla="val 155847"/>
              <a:gd name="adj2" fmla="val 100710"/>
              <a:gd name="adj3" fmla="val 16667"/>
            </a:avLst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Occupancy Sensors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304800" y="3886201"/>
            <a:ext cx="1905000" cy="914399"/>
          </a:xfrm>
          <a:prstGeom prst="wedgeRoundRectCallout">
            <a:avLst>
              <a:gd name="adj1" fmla="val 109280"/>
              <a:gd name="adj2" fmla="val 42501"/>
              <a:gd name="adj3" fmla="val 16667"/>
            </a:avLst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Vampire Loads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5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0"/>
            <a:ext cx="8686800" cy="808038"/>
          </a:xfrm>
        </p:spPr>
        <p:txBody>
          <a:bodyPr/>
          <a:lstStyle/>
          <a:p>
            <a:pPr algn="ctr"/>
            <a:r>
              <a:rPr lang="en-US" sz="6000" dirty="0" smtClean="0"/>
              <a:t>Appendix</a:t>
            </a:r>
            <a:endParaRPr lang="en-US" sz="6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E3177-A39B-42E3-9A8C-14C3DDDEECB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0F01B-CF52-418C-91D6-A36AD7DEAA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30746" y="838200"/>
            <a:ext cx="7389254" cy="93371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Transparency  - Real Example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865632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0F01B-CF52-418C-91D6-A36AD7DEAA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28600" y="838200"/>
            <a:ext cx="8534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Control – Real Example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" y="1447800"/>
            <a:ext cx="829056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0F01B-CF52-418C-91D6-A36AD7DEAA1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28600" y="838200"/>
            <a:ext cx="8534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Net Result – huh?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685800" y="1752600"/>
          <a:ext cx="7696200" cy="47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10163</TotalTime>
  <Words>133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Distribution Impact: Customer and the Utility</vt:lpstr>
      <vt:lpstr>Agenda</vt:lpstr>
      <vt:lpstr>Level set existing distribution network</vt:lpstr>
      <vt:lpstr>“Future” Distribution Network</vt:lpstr>
      <vt:lpstr>Slide 5</vt:lpstr>
      <vt:lpstr>Appendix</vt:lpstr>
      <vt:lpstr>Slide 7</vt:lpstr>
      <vt:lpstr>Slide 8</vt:lpstr>
      <vt:lpstr>Slide 9</vt:lpstr>
      <vt:lpstr>Slide 10</vt:lpstr>
    </vt:vector>
  </TitlesOfParts>
  <Company>Duke 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t69270</dc:creator>
  <cp:lastModifiedBy>T95280</cp:lastModifiedBy>
  <cp:revision>765</cp:revision>
  <dcterms:created xsi:type="dcterms:W3CDTF">2008-01-24T20:04:53Z</dcterms:created>
  <dcterms:modified xsi:type="dcterms:W3CDTF">2010-05-18T18:58:55Z</dcterms:modified>
</cp:coreProperties>
</file>